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2" r:id="rId24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322" y="9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B4858BE0-53C1-0AFB-F31B-42457CC84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E3724BEF-BF39-4D95-C222-47A29558C4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8511095C-3E80-C546-49E4-24738EF436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74747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196F6536-B4A8-ED82-E8D4-A7ED02E55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EC6FDFB3-B304-DBA9-6DAE-B4E926E1E1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CDA31BBA-38A6-C4A9-58E3-084017AB009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91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F330716C-DE78-2F8C-EA32-7D47CA77C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4DFB3BEF-91FB-757A-C1A1-FE04695EDD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69F18D2A-CC7C-1D84-CE6B-6AFBD0F5D9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9465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E8193BCB-FC25-0518-EA20-82B4DBB34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9C8D0053-267C-94D9-39B9-449782A2E5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2E43E450-100F-3772-3B75-3FA3E1C6D1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1892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4DAF8FFA-DB59-7986-1B42-5DC7EB384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9772260C-C5FF-43BD-A42B-30D5FF242C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A23BA7E3-F510-9A58-8A25-A7475B0F67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64756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F1584384-503F-6C66-A7ED-69380DB1C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8E4A79A5-622C-DFB7-0130-3CA5913274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DADB7EE9-92CD-5D24-2664-C5223AD645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92553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762FA8BE-CC92-7F71-E55C-33601E1E0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D1DBEE1E-42D6-D2D1-0A40-3B024FC612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D8670D02-7542-F1EA-BE14-28E26ECE45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0950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F9B4DBBC-FD83-40EB-98F2-27E444971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7D20EF5D-03F5-09EC-FA63-80632D9B71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465D2AC0-389B-E192-1883-C4231AF927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71162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ADB640A8-D66E-A363-F414-3E28BD4FA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155B50EC-BE38-EC0D-8162-D3428F41A9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99F1CDF4-5716-85A1-6BF5-7398526AC3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55299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2A250EB6-C094-13CF-AC5A-F416D73B5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9BFEBB16-65B4-ED9C-D7C1-B5EED26918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D7CDE273-471F-21EE-9346-B7A886C306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7390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60E595E8-A943-46DC-4AD9-4509CE573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AD75A000-4961-4E18-52F5-1F1F3CCF10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85D4378F-FD7D-E17A-302E-01958598A5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40556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F9AC8FED-3DE1-2623-158A-67BBDBF92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B7051895-4DD0-308B-AB9C-E5082169BF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A4FA18BE-E5E3-267E-1635-9E5D901D6D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5858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7EAF3D3A-B171-2CD7-E145-83D883C9F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715E5E1A-1370-4615-07CE-299A9FB386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B7D5B48A-2B9F-BA35-4BF7-22D843A8FC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83119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82752634-F21F-80A4-0757-F8433560B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03D20A62-5B1E-ACD4-325D-C834C929805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11A778AB-1FD3-69EE-3105-935E017227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45716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614026DC-E256-5E6A-8C49-887A7D459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B81F77C5-4C4F-DE3D-43B3-31D604B02B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6A4A5F1C-2EF3-4F32-B65B-878CB83021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2591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E7788466-3BEF-BAC7-66BE-339C0EF81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51677E5E-BC34-7995-B49D-0CE2A4B7CD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B93FCA5F-6CAC-5893-5C1D-7FF05DB62C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2668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3C51C3B5-AE09-E853-0ABD-DB37DE413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51C9017F-4B7B-4DEF-12E1-24CEDB190B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03623E1A-2940-5E64-9401-0FAA19106B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9901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C6964147-BA23-D340-178A-644B5B84A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ECC5F4D8-B3F4-8B64-84A7-85FD50BB1C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2F7EFA4B-8AB1-9CCF-77F1-B0F26C54B9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9802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491E2273-EF2C-8007-3D65-97A94E4BA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863B2A59-B4A7-DEB1-5891-0827CCBD1D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005BAD8A-CB2E-4E6B-38B4-94741C32A3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2860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319762BF-4910-FBE0-EA40-5334D920A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D26FC912-1A62-16D0-2FF4-EF25F94A36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D812B7AF-4024-73CE-0C55-E4AF4850A7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3822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25F07815-CCFF-5437-245A-5619849FE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415AE89A-7BE7-E557-13BF-474C6A6397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0ED27F75-784E-7D80-33DD-21EAA0C190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1150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75C6E995-9352-76EA-F879-6CBF7B060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864FF251-923C-86CB-A4F4-74C207E665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D082F4A8-E78F-745B-6B36-473AFFF274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2150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205286" y="63962"/>
            <a:ext cx="5237273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pt-BR" sz="3200" b="1" dirty="0">
                <a:solidFill>
                  <a:srgbClr val="FF0000"/>
                </a:solidFill>
              </a:rPr>
              <a:t>Atendimento ao Público e Comunicação em Crises </a:t>
            </a:r>
          </a:p>
          <a:p>
            <a:pPr lvl="0"/>
            <a:r>
              <a:rPr lang="pt-BR" sz="3200" b="1" dirty="0">
                <a:solidFill>
                  <a:srgbClr val="FF0000"/>
                </a:solidFill>
              </a:rPr>
              <a:t>no Serviço Público</a:t>
            </a:r>
            <a:endParaRPr sz="3200" b="1" dirty="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4919582" y="4235055"/>
            <a:ext cx="2765136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Profª</a:t>
            </a:r>
            <a:r>
              <a:rPr lang="pt-BR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Adriane Werner, </a:t>
            </a:r>
            <a:r>
              <a:rPr lang="pt-BR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MsC</a:t>
            </a:r>
            <a:endParaRPr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D4FF58F-BA64-508B-58E8-A3CBF5D65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9246" y="1302548"/>
            <a:ext cx="2765135" cy="2763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2088E451-58BF-009D-C21C-EE946C7D1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37C5AD75-D9E0-20F7-974D-099535DB3D6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AE02E9B-5731-0731-DB07-B9C7FBE54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ESTRUTURA DE RESPOSTA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2CA2D6F-07DE-A5AC-A09C-E9F4C9414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6"/>
            <a:ext cx="3790574" cy="1828720"/>
          </a:xfrm>
        </p:spPr>
        <p:txBody>
          <a:bodyPr>
            <a:noAutofit/>
          </a:bodyPr>
          <a:lstStyle/>
          <a:p>
            <a:pPr lvl="0"/>
            <a:r>
              <a:rPr lang="pt-BR" sz="2000" dirty="0"/>
              <a:t>Acolher</a:t>
            </a:r>
          </a:p>
          <a:p>
            <a:pPr lvl="0"/>
            <a:r>
              <a:rPr lang="pt-BR" sz="2000" dirty="0"/>
              <a:t>Explicar</a:t>
            </a:r>
          </a:p>
          <a:p>
            <a:pPr lvl="0"/>
            <a:r>
              <a:rPr lang="pt-BR" sz="2000" dirty="0"/>
              <a:t>Direcionar</a:t>
            </a:r>
          </a:p>
          <a:p>
            <a:r>
              <a:rPr lang="pt-BR" sz="2000" dirty="0"/>
              <a:t>Exemplo: “Entendo sua situação. Vou te explicar como funciona e o que você pode fazer agora.”</a:t>
            </a:r>
          </a:p>
          <a:p>
            <a:pPr marL="139700" indent="0">
              <a:buNone/>
            </a:pPr>
            <a:endParaRPr lang="pt-BR" sz="20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8E0B9DE-1027-BED8-9792-2730F1A30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687" y="1152476"/>
            <a:ext cx="5122613" cy="2700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3766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5B36A194-841A-C3ED-A243-654D72923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3652DFB4-33CA-7535-22D0-C4B988A102D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5E37D68-32FF-B890-A119-6BDCECC9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POR QUE SURGEM CONFLITOS?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91279EB-40D2-7AD1-BC39-49F38B714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644410" cy="3024955"/>
          </a:xfrm>
        </p:spPr>
        <p:txBody>
          <a:bodyPr>
            <a:noAutofit/>
          </a:bodyPr>
          <a:lstStyle/>
          <a:p>
            <a:pPr lvl="0"/>
            <a:r>
              <a:rPr lang="pt-BR" sz="2000" dirty="0"/>
              <a:t>Expectativa x realidade</a:t>
            </a:r>
          </a:p>
          <a:p>
            <a:pPr lvl="0"/>
            <a:r>
              <a:rPr lang="pt-BR" sz="2000" dirty="0"/>
              <a:t>Falta de informação</a:t>
            </a:r>
          </a:p>
          <a:p>
            <a:pPr lvl="0"/>
            <a:r>
              <a:rPr lang="pt-BR" sz="2000" dirty="0"/>
              <a:t>Tempo de espera</a:t>
            </a:r>
          </a:p>
          <a:p>
            <a:pPr lvl="0"/>
            <a:r>
              <a:rPr lang="pt-BR" sz="2000" dirty="0"/>
              <a:t>Emoções elevadas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8A34B1F-6FA2-6658-7967-38AA79FE3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971" y="1275478"/>
            <a:ext cx="5361140" cy="2829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043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5511B1D7-E011-350E-54B7-DCB81296F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3C695E6C-ED5B-8850-FCFA-6F4946B399E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3DC9162-F75C-9F5E-E9FD-1F3825B37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TIPOS DE CIDADÃOS “DIFÍCEIS”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00C480C-3476-1072-B09B-322A46216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644410" cy="3024955"/>
          </a:xfrm>
        </p:spPr>
        <p:txBody>
          <a:bodyPr>
            <a:noAutofit/>
          </a:bodyPr>
          <a:lstStyle/>
          <a:p>
            <a:pPr lvl="0"/>
            <a:r>
              <a:rPr lang="pt-BR" sz="2000" dirty="0"/>
              <a:t>Agressivo</a:t>
            </a:r>
          </a:p>
          <a:p>
            <a:pPr lvl="0"/>
            <a:r>
              <a:rPr lang="pt-BR" sz="2000" dirty="0"/>
              <a:t>Impaciente</a:t>
            </a:r>
          </a:p>
          <a:p>
            <a:pPr lvl="0"/>
            <a:r>
              <a:rPr lang="pt-BR" sz="2000" dirty="0"/>
              <a:t>Desinformado</a:t>
            </a:r>
          </a:p>
          <a:p>
            <a:pPr lvl="0"/>
            <a:r>
              <a:rPr lang="pt-BR" sz="2000" dirty="0"/>
              <a:t>Emocionalmente abalado</a:t>
            </a:r>
          </a:p>
          <a:p>
            <a:pPr marL="139700" indent="0">
              <a:buNone/>
            </a:pPr>
            <a:endParaRPr lang="pt-BR" sz="20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66CA80E-686C-BAE5-4890-32A4C4618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860" y="966070"/>
            <a:ext cx="5150380" cy="3435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6779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E499F493-3208-8009-BD87-F93EE8725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0B8DDC52-563E-D140-AF80-6B481CD3A74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B79C4A0-FE38-BA9D-E291-3EBB533FE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REGRA DE OURO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795D90-357A-AC39-ED98-385064F6E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0141" y="3200481"/>
            <a:ext cx="7103708" cy="832900"/>
          </a:xfrm>
        </p:spPr>
        <p:txBody>
          <a:bodyPr>
            <a:noAutofit/>
          </a:bodyPr>
          <a:lstStyle/>
          <a:p>
            <a:r>
              <a:rPr lang="pt-BR" sz="2000" b="1" dirty="0"/>
              <a:t>Nunca reaja emocionalmente.</a:t>
            </a:r>
            <a:endParaRPr lang="pt-BR" sz="2000" dirty="0"/>
          </a:p>
          <a:p>
            <a:r>
              <a:rPr lang="pt-BR" sz="2000" dirty="0"/>
              <a:t>Você controla o ambiente quando controla sua resposta.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6795906-0702-BB55-D72D-C3A8DB713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1056" y="546881"/>
            <a:ext cx="4093013" cy="2728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8953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33A2BC8F-6120-B0A5-8F9E-682D581B2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B5B57001-4C3A-8B73-6A4E-8059A489319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D24D256-73E6-BBF9-924F-4D3F58C10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TÉCNICAS DE DESESCALADA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ACD07E9-B5C6-6CFB-92B2-EEC89C860B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644410" cy="3024955"/>
          </a:xfrm>
        </p:spPr>
        <p:txBody>
          <a:bodyPr>
            <a:noAutofit/>
          </a:bodyPr>
          <a:lstStyle/>
          <a:p>
            <a:pPr lvl="0"/>
            <a:r>
              <a:rPr lang="pt-BR" sz="2000" dirty="0"/>
              <a:t>Mantenha a calma</a:t>
            </a:r>
          </a:p>
          <a:p>
            <a:pPr lvl="0"/>
            <a:r>
              <a:rPr lang="pt-BR" sz="2000" dirty="0"/>
              <a:t>Fale em tom baixo</a:t>
            </a:r>
          </a:p>
          <a:p>
            <a:pPr lvl="0"/>
            <a:r>
              <a:rPr lang="pt-BR" sz="2000" dirty="0"/>
              <a:t>Valide a emoção</a:t>
            </a:r>
          </a:p>
          <a:p>
            <a:pPr lvl="0"/>
            <a:r>
              <a:rPr lang="pt-BR" sz="2000" dirty="0"/>
              <a:t>Reposicione a conversa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8EB2425-2054-775F-694D-2E46965E5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8783" y="966070"/>
            <a:ext cx="4809357" cy="3211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3424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F86C280F-ECFB-4D33-A259-2A0575ABC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4B6A8FA5-76B8-5C42-0D8C-533948CB59B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2ED6486-2901-2B42-3916-225B22DF5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FRASES QUE AJUDAM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37E3DAC-9AF6-1E8A-1776-56EAAE912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1968" y="1114896"/>
            <a:ext cx="4329193" cy="3024955"/>
          </a:xfrm>
        </p:spPr>
        <p:txBody>
          <a:bodyPr>
            <a:noAutofit/>
          </a:bodyPr>
          <a:lstStyle/>
          <a:p>
            <a:pPr lvl="0"/>
            <a:r>
              <a:rPr lang="pt-BR" sz="2000" dirty="0"/>
              <a:t>“Eu entendo que isso é frustrante…”</a:t>
            </a:r>
          </a:p>
          <a:p>
            <a:pPr lvl="0"/>
            <a:r>
              <a:rPr lang="pt-BR" sz="2000" dirty="0"/>
              <a:t>“Vamos ver o que é possível fazer…”</a:t>
            </a:r>
          </a:p>
          <a:p>
            <a:pPr lvl="0"/>
            <a:r>
              <a:rPr lang="pt-BR" sz="2000" dirty="0"/>
              <a:t>“Vou te orientar da melhor forma possível.”</a:t>
            </a:r>
          </a:p>
          <a:p>
            <a:r>
              <a:rPr lang="pt-BR" sz="2000" dirty="0"/>
              <a:t>SUGERE MAIS ALGUMA???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63C1E7E-D704-32E5-5078-F799CEDF3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96" y="1114895"/>
            <a:ext cx="4675306" cy="2611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2537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34B9708E-7FF1-337D-792F-0D8AC31BF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C95D8F54-495F-784D-299C-1F8EAB7E560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1174EF2-84CA-EA8F-435A-62DAB3844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ERROS COMUNS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36FAC58-3204-634B-CF9B-3116C6C08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644410" cy="3024955"/>
          </a:xfrm>
        </p:spPr>
        <p:txBody>
          <a:bodyPr>
            <a:noAutofit/>
          </a:bodyPr>
          <a:lstStyle/>
          <a:p>
            <a:r>
              <a:rPr lang="pt-BR" sz="2000" dirty="0"/>
              <a:t>❌ Levar para o pessoal</a:t>
            </a:r>
            <a:br>
              <a:rPr lang="pt-BR" sz="2000" dirty="0"/>
            </a:br>
            <a:r>
              <a:rPr lang="pt-BR" sz="2000" dirty="0"/>
              <a:t>❌ Discutir com o cidadão</a:t>
            </a:r>
            <a:br>
              <a:rPr lang="pt-BR" sz="2000" dirty="0"/>
            </a:br>
            <a:r>
              <a:rPr lang="pt-BR" sz="2000" dirty="0"/>
              <a:t>❌ Prometer o que não pode cumprir</a:t>
            </a:r>
          </a:p>
          <a:p>
            <a:pPr marL="139700" indent="0">
              <a:buNone/>
            </a:pPr>
            <a:endParaRPr lang="pt-BR" sz="20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0F5A734-8723-214E-66B4-815393C27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4428" y="2408636"/>
            <a:ext cx="3605459" cy="2401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3857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B49385B6-EAD5-8BDD-4957-06905DC80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4A55910C-7566-250B-4E91-A618D18016D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9EC5E1F-7F3A-B164-265B-099FD2AB0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 O QUE É UMA CRISE?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2DFBCEE-DBF2-2970-FCEE-FC2F68EF7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9790" y="3601315"/>
            <a:ext cx="8644410" cy="457120"/>
          </a:xfrm>
        </p:spPr>
        <p:txBody>
          <a:bodyPr>
            <a:noAutofit/>
          </a:bodyPr>
          <a:lstStyle/>
          <a:p>
            <a:r>
              <a:rPr lang="pt-BR" sz="2000" dirty="0"/>
              <a:t>Situação de alta tensão com risco de conflito ou exposição negativa.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E3DC698-F16F-13B9-9197-229B4C0879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696" y="858342"/>
            <a:ext cx="4113637" cy="2742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2700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59C46483-0EAE-F6FB-601D-1CDB05282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DA335848-CDD7-376E-F1A3-D0678441121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CFD3CED-BC11-C07D-7159-98853B859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EXEMPLOS DE CRISE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A022FDD-439E-FA2D-A6ED-FBBFD4DD8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644410" cy="3024955"/>
          </a:xfrm>
        </p:spPr>
        <p:txBody>
          <a:bodyPr>
            <a:noAutofit/>
          </a:bodyPr>
          <a:lstStyle/>
          <a:p>
            <a:pPr lvl="0"/>
            <a:r>
              <a:rPr lang="pt-BR" sz="2000" dirty="0"/>
              <a:t>Sistema fora do ar</a:t>
            </a:r>
          </a:p>
          <a:p>
            <a:pPr lvl="0"/>
            <a:r>
              <a:rPr lang="pt-BR" sz="2000" dirty="0"/>
              <a:t>Filas longas</a:t>
            </a:r>
          </a:p>
          <a:p>
            <a:pPr lvl="0"/>
            <a:r>
              <a:rPr lang="pt-BR" sz="2000" dirty="0"/>
              <a:t>Negativa de serviço</a:t>
            </a:r>
          </a:p>
          <a:p>
            <a:pPr lvl="0"/>
            <a:r>
              <a:rPr lang="pt-BR" sz="2000" dirty="0"/>
              <a:t>Reclamações públicas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F1672EF-E0D1-A7DF-63B7-1E9A9802C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5393" y="878910"/>
            <a:ext cx="4947780" cy="3298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6249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CDA14119-8003-3FD0-4F25-E21ADBBBC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2D918D1C-01C3-5C3E-2C86-660B815FA86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4C7ABFD-725F-484B-81C4-D206BEC5F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PRINCÍPIOS DA COMUNICAÇÃO EM CRISE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09D3E09-151E-27A2-73E1-0A551AA03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644410" cy="3024955"/>
          </a:xfrm>
        </p:spPr>
        <p:txBody>
          <a:bodyPr>
            <a:noAutofit/>
          </a:bodyPr>
          <a:lstStyle/>
          <a:p>
            <a:pPr lvl="0"/>
            <a:r>
              <a:rPr lang="pt-BR" sz="2000" dirty="0"/>
              <a:t>Rapidez</a:t>
            </a:r>
          </a:p>
          <a:p>
            <a:pPr lvl="0"/>
            <a:r>
              <a:rPr lang="pt-BR" sz="2000" dirty="0"/>
              <a:t>Clareza</a:t>
            </a:r>
          </a:p>
          <a:p>
            <a:pPr lvl="0"/>
            <a:r>
              <a:rPr lang="pt-BR" sz="2000" dirty="0"/>
              <a:t>Transparência</a:t>
            </a:r>
          </a:p>
          <a:p>
            <a:pPr lvl="0"/>
            <a:r>
              <a:rPr lang="pt-BR" sz="2000" dirty="0"/>
              <a:t>Controle emocional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4923EA8-3A8C-C6FA-4A06-EAB6D794D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4249" y="1125973"/>
            <a:ext cx="4000500" cy="3000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9192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FF3C2F77-F60F-324E-E226-06E10D504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1EEA79B0-DE36-334A-EE4D-76E77502C04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7E182C2-7EE3-5B07-5442-D44F5B724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OBJETIVOS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1BC40DD-7354-A38C-F0FA-97AD68857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4792656" cy="1419275"/>
          </a:xfrm>
        </p:spPr>
        <p:txBody>
          <a:bodyPr>
            <a:noAutofit/>
          </a:bodyPr>
          <a:lstStyle/>
          <a:p>
            <a:r>
              <a:rPr lang="pt-BR" sz="2000" dirty="0"/>
              <a:t>Capacitar você para:</a:t>
            </a:r>
          </a:p>
          <a:p>
            <a:pPr lvl="0"/>
            <a:r>
              <a:rPr lang="pt-BR" sz="2000" dirty="0"/>
              <a:t>Atender com clareza e empatia</a:t>
            </a:r>
          </a:p>
          <a:p>
            <a:pPr lvl="0"/>
            <a:r>
              <a:rPr lang="pt-BR" sz="2000" dirty="0"/>
              <a:t>Lidar com situações difíceis</a:t>
            </a:r>
          </a:p>
          <a:p>
            <a:pPr lvl="0"/>
            <a:r>
              <a:rPr lang="pt-BR" sz="2000" dirty="0"/>
              <a:t>Reduzir conflitos</a:t>
            </a:r>
          </a:p>
          <a:p>
            <a:pPr lvl="0"/>
            <a:r>
              <a:rPr lang="pt-BR" sz="2000" dirty="0"/>
              <a:t>Agir com segurança em crises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C7251CC-2DE9-9B9D-D4D4-96C4A7377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841" y="908138"/>
            <a:ext cx="4216297" cy="2810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6805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D89BA223-8964-21CF-11DD-FCBFEFA93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14CC3839-EA07-E50E-F189-26E1BC59A84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09C6176-1248-C3B6-478D-A707E77DC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PROTOCOLO DE ATENDIMENTO EM CRISE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E42B35F-546E-6065-D1C1-43CAF751B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5333" y="1920437"/>
            <a:ext cx="3245692" cy="1302626"/>
          </a:xfrm>
        </p:spPr>
        <p:txBody>
          <a:bodyPr>
            <a:noAutofit/>
          </a:bodyPr>
          <a:lstStyle/>
          <a:p>
            <a:pPr lvl="0"/>
            <a:r>
              <a:rPr lang="pt-BR" dirty="0"/>
              <a:t>Ouvir</a:t>
            </a:r>
          </a:p>
          <a:p>
            <a:pPr lvl="0"/>
            <a:r>
              <a:rPr lang="pt-BR" dirty="0"/>
              <a:t>Demonstrar compreensão</a:t>
            </a:r>
          </a:p>
          <a:p>
            <a:pPr lvl="0"/>
            <a:r>
              <a:rPr lang="pt-BR" dirty="0"/>
              <a:t>Explicar</a:t>
            </a:r>
          </a:p>
          <a:p>
            <a:pPr lvl="0"/>
            <a:r>
              <a:rPr lang="pt-BR" dirty="0"/>
              <a:t>Oferecer alternativa</a:t>
            </a:r>
          </a:p>
          <a:p>
            <a:pPr lvl="0"/>
            <a:r>
              <a:rPr lang="pt-BR" dirty="0"/>
              <a:t>Encerrar com segurança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BFF2763-C2E2-4DC8-AB3D-B8D9F942C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392" y="1152476"/>
            <a:ext cx="5311278" cy="2799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1289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D25BAF3D-31EC-054C-A2B9-17EE905C4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3AA1C4F0-1901-75E4-56D8-301C3643A86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A775CE3-D43C-2744-C588-398A9A490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IMAGEM INSTITUCIONAL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83AC139-37BB-9FEF-A0F4-5BB7BC3E4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644410" cy="450857"/>
          </a:xfrm>
        </p:spPr>
        <p:txBody>
          <a:bodyPr>
            <a:noAutofit/>
          </a:bodyPr>
          <a:lstStyle/>
          <a:p>
            <a:r>
              <a:rPr lang="pt-BR" sz="2000" dirty="0"/>
              <a:t>Cada atendimento constrói (ou destrói) a reputação do órgão.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977F680-6926-26A7-28A4-6ECB3A3A2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178" y="1850720"/>
            <a:ext cx="4039644" cy="2524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0470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6C7616F4-6F42-F147-D086-0FBFA8776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AD3EE13D-CE6D-6398-18DF-CE5BD899D90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5744FF6-99DB-E6C2-9D5B-09A23EC16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PARA REFLETIR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C9AC7E5-246A-E2FF-FE11-2685E159B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65744" y="1017725"/>
            <a:ext cx="3771785" cy="3024955"/>
          </a:xfrm>
        </p:spPr>
        <p:txBody>
          <a:bodyPr>
            <a:noAutofit/>
          </a:bodyPr>
          <a:lstStyle/>
          <a:p>
            <a:r>
              <a:rPr lang="pt-BR" sz="2000" dirty="0"/>
              <a:t>Para o cidadão:</a:t>
            </a:r>
          </a:p>
          <a:p>
            <a:r>
              <a:rPr lang="pt-BR" sz="2000" b="1" dirty="0"/>
              <a:t>Você é o serviço público.</a:t>
            </a:r>
            <a:endParaRPr lang="pt-BR" sz="20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108D9F6-097F-2BEB-CA78-2F6CD201C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28" y="976196"/>
            <a:ext cx="4818230" cy="3213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2039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01EDEAC5-932E-3902-EED8-A77BF0AAE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9BD1C17B-9A5D-984C-574F-4F6BC09116B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83391A43-69B0-99E7-6053-019D2E054773}"/>
              </a:ext>
            </a:extLst>
          </p:cNvPr>
          <p:cNvSpPr txBox="1"/>
          <p:nvPr/>
        </p:nvSpPr>
        <p:spPr>
          <a:xfrm>
            <a:off x="662486" y="320745"/>
            <a:ext cx="2130818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pt-BR" sz="3200" b="1" dirty="0">
                <a:solidFill>
                  <a:srgbClr val="FF0000"/>
                </a:solidFill>
              </a:rPr>
              <a:t>Obrigada!</a:t>
            </a:r>
            <a:endParaRPr sz="3200" b="1" dirty="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4A914DF7-06AD-C107-58FC-27EA9E571404}"/>
              </a:ext>
            </a:extLst>
          </p:cNvPr>
          <p:cNvSpPr txBox="1"/>
          <p:nvPr/>
        </p:nvSpPr>
        <p:spPr>
          <a:xfrm>
            <a:off x="3685768" y="3984535"/>
            <a:ext cx="41964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Profª</a:t>
            </a:r>
            <a:r>
              <a:rPr lang="pt-BR" sz="2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Adriane Werner, </a:t>
            </a:r>
            <a:r>
              <a:rPr lang="pt-BR" sz="20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MsC</a:t>
            </a:r>
            <a:endParaRPr sz="20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16DB445-1D83-B530-B6B3-2EED3A9B6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535" y="159603"/>
            <a:ext cx="3826900" cy="3824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0788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A632313F-3E23-E5E3-13DF-3A0AFAC53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A2C49066-48D3-E777-F2FD-F78D5EF95C2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80CF939-61E1-5B90-B8F9-6688F6F60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PARA REFLETIR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942A111-BCFA-2FFD-F02B-0959DB8C8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644410" cy="3024955"/>
          </a:xfrm>
        </p:spPr>
        <p:txBody>
          <a:bodyPr>
            <a:noAutofit/>
          </a:bodyPr>
          <a:lstStyle/>
          <a:p>
            <a:r>
              <a:rPr lang="pt-BR" sz="2000" b="1" dirty="0"/>
              <a:t>Pense rápido:</a:t>
            </a:r>
            <a:r>
              <a:rPr lang="pt-BR" sz="2000" dirty="0"/>
              <a:t> Qual foi o pior atendimento que você já recebeu?</a:t>
            </a:r>
          </a:p>
          <a:p>
            <a:r>
              <a:rPr lang="pt-BR" sz="2000" dirty="0"/>
              <a:t>O que tornou essa experiência negativa?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C2D8430-12F8-982B-6DCB-B40FABD27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7106" y="2022707"/>
            <a:ext cx="4903941" cy="2574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8791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827637FB-B01E-DE58-5542-16EFB49B4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92BDD0DF-38AC-50FE-07F0-C4531A4563E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0BFB51F-8D18-9B1D-0C11-D8100ACBC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O PAPEL DO SERVIDOR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31A8962-4D29-0191-1A5B-B272BDC2C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644410" cy="3024955"/>
          </a:xfrm>
        </p:spPr>
        <p:txBody>
          <a:bodyPr>
            <a:noAutofit/>
          </a:bodyPr>
          <a:lstStyle/>
          <a:p>
            <a:r>
              <a:rPr lang="pt-BR" sz="2000" dirty="0"/>
              <a:t>Você não representa apenas você.</a:t>
            </a:r>
          </a:p>
          <a:p>
            <a:r>
              <a:rPr lang="pt-BR" sz="2000" dirty="0"/>
              <a:t>Você representa toda a instituição.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1A01A57-BA2C-5AFC-2DCA-2F2D48703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532" y="2121428"/>
            <a:ext cx="4919973" cy="2325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4625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31E62C8A-EAFE-0CE7-7A27-030795D1F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B586E7E6-FF59-A9C5-7ADD-8E65277BBF6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5A7A0B0-A541-3532-5957-D243BA172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O QUE É UM BOM ATENDIMENTO?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3B41CC7-1659-530B-FF1E-19657348D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644410" cy="3024955"/>
          </a:xfrm>
        </p:spPr>
        <p:txBody>
          <a:bodyPr>
            <a:noAutofit/>
          </a:bodyPr>
          <a:lstStyle/>
          <a:p>
            <a:pPr lvl="0"/>
            <a:r>
              <a:rPr lang="pt-BR" sz="2000" dirty="0"/>
              <a:t>Clareza</a:t>
            </a:r>
          </a:p>
          <a:p>
            <a:pPr lvl="0"/>
            <a:r>
              <a:rPr lang="pt-BR" sz="2000" dirty="0"/>
              <a:t>Respeito</a:t>
            </a:r>
          </a:p>
          <a:p>
            <a:pPr lvl="0"/>
            <a:r>
              <a:rPr lang="pt-BR" sz="2000" dirty="0"/>
              <a:t>Eficiência</a:t>
            </a:r>
          </a:p>
          <a:p>
            <a:pPr lvl="0"/>
            <a:r>
              <a:rPr lang="pt-BR" sz="2000" dirty="0"/>
              <a:t>Humanização</a:t>
            </a:r>
          </a:p>
          <a:p>
            <a:r>
              <a:rPr lang="pt-BR" sz="2000" dirty="0"/>
              <a:t>Equilíbrio entre regra e empatia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5EA6CEE-A5E6-E5AF-F233-872B6CD57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1" y="1152475"/>
            <a:ext cx="4110884" cy="2612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320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0B721ADD-9677-525E-CAD4-7EBA51B2A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D39741BE-FD62-CCCD-849E-A9F9879531C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5995F06-E1B7-FACE-F0D2-0781A017F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PARA REFLETIR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63C2FC1-A39E-E97D-7C16-0E0F12EC7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2659" y="3848009"/>
            <a:ext cx="6327094" cy="475909"/>
          </a:xfrm>
        </p:spPr>
        <p:txBody>
          <a:bodyPr>
            <a:noAutofit/>
          </a:bodyPr>
          <a:lstStyle/>
          <a:p>
            <a:pPr marL="139700" indent="0">
              <a:buNone/>
            </a:pPr>
            <a:r>
              <a:rPr lang="pt-BR" sz="2000" b="1" dirty="0"/>
              <a:t>“Não é pessoal — mas precisa parecer humano.”</a:t>
            </a:r>
            <a:endParaRPr lang="pt-BR" sz="2000" dirty="0"/>
          </a:p>
          <a:p>
            <a:pPr marL="139700" indent="0">
              <a:buNone/>
            </a:pPr>
            <a:endParaRPr lang="pt-BR" sz="20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BDA152A-A577-CBE3-EE5C-801E78E67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7940" y="1054293"/>
            <a:ext cx="4148850" cy="2757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6065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77C60C70-4724-BD8A-6B79-7AF79260D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91BD85F5-7EA4-4F13-E814-94407D32E0A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4F24071-B19E-24EA-65A8-0FD49E797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COMUNICAÇÃO NO ATENDIMENTO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4A9E66E-1F96-E435-86DA-BB5D78739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644410" cy="3024955"/>
          </a:xfrm>
        </p:spPr>
        <p:txBody>
          <a:bodyPr>
            <a:noAutofit/>
          </a:bodyPr>
          <a:lstStyle/>
          <a:p>
            <a:r>
              <a:rPr lang="pt-BR" sz="2000" dirty="0"/>
              <a:t>Tudo comunica:</a:t>
            </a:r>
          </a:p>
          <a:p>
            <a:pPr lvl="0"/>
            <a:r>
              <a:rPr lang="pt-BR" sz="2000" dirty="0"/>
              <a:t>O que você diz</a:t>
            </a:r>
          </a:p>
          <a:p>
            <a:pPr lvl="0"/>
            <a:r>
              <a:rPr lang="pt-BR" sz="2000" dirty="0"/>
              <a:t>Como você diz</a:t>
            </a:r>
          </a:p>
          <a:p>
            <a:pPr lvl="0"/>
            <a:r>
              <a:rPr lang="pt-BR" sz="2000" dirty="0"/>
              <a:t>Sua postura</a:t>
            </a:r>
          </a:p>
          <a:p>
            <a:pPr lvl="0"/>
            <a:r>
              <a:rPr lang="pt-BR" sz="2000" dirty="0"/>
              <a:t>Seu tom de voz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495A8F2-263B-B222-0391-529EB5CCE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8210" y="1221288"/>
            <a:ext cx="5787023" cy="2549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3111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D23F9700-8F86-CD7D-C508-DC52F054A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17DA99D7-7CCC-38B2-234E-9787B55D654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EFA6984-C48A-6181-8976-DC9604FA9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ESCUTA ATIVA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120C924-FB8A-C4BF-88DB-895661401E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pt-BR" sz="2000" dirty="0"/>
              <a:t>Escutar não é: </a:t>
            </a:r>
          </a:p>
          <a:p>
            <a:r>
              <a:rPr lang="pt-BR" sz="2000" dirty="0"/>
              <a:t>❌ Interromper </a:t>
            </a:r>
          </a:p>
          <a:p>
            <a:r>
              <a:rPr lang="pt-BR" sz="2000" dirty="0"/>
              <a:t>❌ Julgar </a:t>
            </a:r>
          </a:p>
          <a:p>
            <a:r>
              <a:rPr lang="pt-BR" sz="2000" dirty="0"/>
              <a:t>❌ Preparar resposta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A53A0C1-AFD0-35CA-47AD-B0107FA0DE3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pt-BR" sz="2000" dirty="0"/>
              <a:t>Escutar é: </a:t>
            </a:r>
          </a:p>
          <a:p>
            <a:r>
              <a:rPr lang="pt-BR" sz="2000" dirty="0">
                <a:solidFill>
                  <a:srgbClr val="00B050"/>
                </a:solidFill>
              </a:rPr>
              <a:t>✔</a:t>
            </a:r>
            <a:r>
              <a:rPr lang="pt-BR" sz="2000" dirty="0"/>
              <a:t> Dar atenção real </a:t>
            </a:r>
          </a:p>
          <a:p>
            <a:r>
              <a:rPr lang="pt-BR" sz="2000" dirty="0">
                <a:solidFill>
                  <a:srgbClr val="00B050"/>
                </a:solidFill>
              </a:rPr>
              <a:t>✔</a:t>
            </a:r>
            <a:r>
              <a:rPr lang="pt-BR" sz="2000" dirty="0"/>
              <a:t> Demonstrar interesse </a:t>
            </a:r>
          </a:p>
          <a:p>
            <a:r>
              <a:rPr lang="pt-BR" sz="2000" dirty="0">
                <a:solidFill>
                  <a:srgbClr val="00B050"/>
                </a:solidFill>
              </a:rPr>
              <a:t>✔</a:t>
            </a:r>
            <a:r>
              <a:rPr lang="pt-BR" sz="2000" dirty="0"/>
              <a:t> Confirmar entendimento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E95A6B0-8E10-941F-60F2-1B7B61CEF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4099" y="2696194"/>
            <a:ext cx="3362315" cy="1872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5883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4FB9BEA6-B6B7-A807-64CE-A933AEBFD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09EEA710-504C-86B7-63BE-D17E7B2C6C5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1732C52-F9CA-8822-A3F7-CE600BEF1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CLAREZA NA COMUNICAÇÃO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8EE2CDE-3774-510C-29EC-565DFD3171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pt-BR" sz="2000" dirty="0"/>
              <a:t>Evite: </a:t>
            </a:r>
          </a:p>
          <a:p>
            <a:r>
              <a:rPr lang="pt-BR" sz="2000" dirty="0"/>
              <a:t>❌ Linguagem técnica excessiva </a:t>
            </a:r>
          </a:p>
          <a:p>
            <a:r>
              <a:rPr lang="pt-BR" sz="2000" dirty="0"/>
              <a:t>❌ “Juridiquês”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262E9DC-690D-98F3-8FE3-F2C47051AF7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pt-BR" sz="2000" dirty="0"/>
              <a:t>Prefira: </a:t>
            </a:r>
          </a:p>
          <a:p>
            <a:r>
              <a:rPr lang="pt-BR" sz="2000" dirty="0">
                <a:solidFill>
                  <a:srgbClr val="00B050"/>
                </a:solidFill>
              </a:rPr>
              <a:t>✔</a:t>
            </a:r>
            <a:r>
              <a:rPr lang="pt-BR" sz="2000" dirty="0"/>
              <a:t> Simplicidade </a:t>
            </a:r>
          </a:p>
          <a:p>
            <a:r>
              <a:rPr lang="pt-BR" sz="2000" dirty="0">
                <a:solidFill>
                  <a:srgbClr val="00B050"/>
                </a:solidFill>
              </a:rPr>
              <a:t>✔</a:t>
            </a:r>
            <a:r>
              <a:rPr lang="pt-BR" sz="2000" dirty="0"/>
              <a:t> Objetividade </a:t>
            </a:r>
          </a:p>
          <a:p>
            <a:r>
              <a:rPr lang="pt-BR" sz="2000" dirty="0">
                <a:solidFill>
                  <a:srgbClr val="00B050"/>
                </a:solidFill>
              </a:rPr>
              <a:t>✔</a:t>
            </a:r>
            <a:r>
              <a:rPr lang="pt-BR" sz="2000" dirty="0"/>
              <a:t> Tradução do processo</a:t>
            </a:r>
          </a:p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6DA1469-D806-8DEF-0FE4-3FD39BA14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313" y="2719848"/>
            <a:ext cx="3542573" cy="2079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610379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399</Words>
  <Application>Microsoft Office PowerPoint</Application>
  <PresentationFormat>Apresentação na tela (16:9)</PresentationFormat>
  <Paragraphs>101</Paragraphs>
  <Slides>23</Slides>
  <Notes>23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6" baseType="lpstr">
      <vt:lpstr>Montserrat</vt:lpstr>
      <vt:lpstr>Arial</vt:lpstr>
      <vt:lpstr>Simple Light</vt:lpstr>
      <vt:lpstr>Apresentação do PowerPoint</vt:lpstr>
      <vt:lpstr>OBJETIVOS</vt:lpstr>
      <vt:lpstr>PARA REFLETIR</vt:lpstr>
      <vt:lpstr>O PAPEL DO SERVIDOR</vt:lpstr>
      <vt:lpstr>O QUE É UM BOM ATENDIMENTO?</vt:lpstr>
      <vt:lpstr>PARA REFLETIR</vt:lpstr>
      <vt:lpstr>COMUNICAÇÃO NO ATENDIMENTO</vt:lpstr>
      <vt:lpstr>ESCUTA ATIVA</vt:lpstr>
      <vt:lpstr>CLAREZA NA COMUNICAÇÃO</vt:lpstr>
      <vt:lpstr>ESTRUTURA DE RESPOSTA</vt:lpstr>
      <vt:lpstr>POR QUE SURGEM CONFLITOS?</vt:lpstr>
      <vt:lpstr>TIPOS DE CIDADÃOS “DIFÍCEIS”</vt:lpstr>
      <vt:lpstr>REGRA DE OURO</vt:lpstr>
      <vt:lpstr>TÉCNICAS DE DESESCALADA</vt:lpstr>
      <vt:lpstr>FRASES QUE AJUDAM</vt:lpstr>
      <vt:lpstr>ERROS COMUNS</vt:lpstr>
      <vt:lpstr> O QUE É UMA CRISE?</vt:lpstr>
      <vt:lpstr>EXEMPLOS DE CRISE</vt:lpstr>
      <vt:lpstr>PRINCÍPIOS DA COMUNICAÇÃO EM CRISE</vt:lpstr>
      <vt:lpstr>PROTOCOLO DE ATENDIMENTO EM CRISE</vt:lpstr>
      <vt:lpstr>IMAGEM INSTITUCIONAL</vt:lpstr>
      <vt:lpstr>PARA REFLETIR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User</dc:creator>
  <cp:lastModifiedBy>Adriane Werner</cp:lastModifiedBy>
  <cp:revision>3</cp:revision>
  <dcterms:modified xsi:type="dcterms:W3CDTF">2026-03-30T14:59:09Z</dcterms:modified>
</cp:coreProperties>
</file>